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768118f06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Google Shape;39;g768118f06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7a7fdae26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7a7fdae26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7a7fdae268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7a7fdae268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7a7fdae26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7a7fdae26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7a7fdae268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7a7fdae268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7a7fdae268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7a7fdae268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7a7fdae268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7a7fdae268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7a7fdae268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7a7fdae268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abeabe3be7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abeabe3be7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b8784dc48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b8784dc48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ec082b7ae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ec082b7ae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7a7fdae2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7a7fdae2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5c1e0858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5c1e0858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7a7fdae26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7a7fdae26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a7fdae26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a7fdae26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7a7fdae26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7a7fdae26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 col" type="secHead">
  <p:cSld name="SECTION_HEAD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2653">
          <p15:clr>
            <a:srgbClr val="FA7B17"/>
          </p15:clr>
        </p15:guide>
        <p15:guide id="2" pos="2880">
          <p15:clr>
            <a:srgbClr val="FA7B17"/>
          </p15:clr>
        </p15:guide>
        <p15:guide id="3" pos="3107">
          <p15:clr>
            <a:srgbClr val="FA7B17"/>
          </p15:clr>
        </p15:guide>
        <p15:guide id="4" orient="horz" pos="1620">
          <p15:clr>
            <a:srgbClr val="FA7B17"/>
          </p15:clr>
        </p15:guide>
        <p15:guide id="5" orient="horz" pos="1846">
          <p15:clr>
            <a:srgbClr val="FA7B17"/>
          </p15:clr>
        </p15:guide>
        <p15:guide id="6" orient="horz" pos="1392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 1 2">
  <p:cSld name="TITLE_AND_BODY_1_2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 1 1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nd vscode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type="title">
  <p:cSld name="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entury Gothic"/>
              <a:buChar char="●"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3" name="Google Shape;33;p14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4" name="Google Shape;34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5" name="Google Shape;35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6" name="Google Shape;36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titre">
  <p:cSld name="SECTION_HEADER_2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3"/>
          <p:cNvSpPr/>
          <p:nvPr/>
        </p:nvSpPr>
        <p:spPr>
          <a:xfrm>
            <a:off x="-3761650" y="3750"/>
            <a:ext cx="4216500" cy="5143500"/>
          </a:xfrm>
          <a:prstGeom prst="bracePair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" name="Google Shape;9;p3"/>
          <p:cNvSpPr txBox="1"/>
          <p:nvPr/>
        </p:nvSpPr>
        <p:spPr>
          <a:xfrm>
            <a:off x="360000" y="360000"/>
            <a:ext cx="6543900" cy="44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12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console.log('Bienvenue dans le futur’);</a:t>
            </a:r>
            <a:endParaRPr b="1" sz="12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4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conception</a:t>
            </a:r>
            <a:endParaRPr sz="46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4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web 4</a:t>
            </a:r>
            <a:endParaRPr sz="46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#javascript #html #css</a:t>
            </a:r>
            <a:endParaRPr b="1" sz="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10;p3"/>
          <p:cNvSpPr/>
          <p:nvPr/>
        </p:nvSpPr>
        <p:spPr>
          <a:xfrm>
            <a:off x="8703700" y="0"/>
            <a:ext cx="4216500" cy="5143500"/>
          </a:xfrm>
          <a:prstGeom prst="bracePair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3"/>
          <p:cNvSpPr txBox="1"/>
          <p:nvPr/>
        </p:nvSpPr>
        <p:spPr>
          <a:xfrm>
            <a:off x="1045250" y="414900"/>
            <a:ext cx="2130300" cy="8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653">
          <p15:clr>
            <a:srgbClr val="FA7B17"/>
          </p15:clr>
        </p15:guide>
        <p15:guide id="2" pos="2880">
          <p15:clr>
            <a:srgbClr val="FA7B17"/>
          </p15:clr>
        </p15:guide>
        <p15:guide id="3" pos="3107">
          <p15:clr>
            <a:srgbClr val="FA7B17"/>
          </p15:clr>
        </p15:guide>
        <p15:guide id="4" orient="horz" pos="1620">
          <p15:clr>
            <a:srgbClr val="FA7B17"/>
          </p15:clr>
        </p15:guide>
        <p15:guide id="5" orient="horz" pos="1846">
          <p15:clr>
            <a:srgbClr val="FA7B17"/>
          </p15:clr>
        </p15:guide>
        <p15:guide id="6" orient="horz" pos="1392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 3 cols">
  <p:cSld name="SECTION_HEADER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1769">
          <p15:clr>
            <a:srgbClr val="FA7B17"/>
          </p15:clr>
        </p15:guide>
        <p15:guide id="2" pos="2222">
          <p15:clr>
            <a:srgbClr val="FA7B17"/>
          </p15:clr>
        </p15:guide>
        <p15:guide id="3" pos="3538">
          <p15:clr>
            <a:srgbClr val="FA7B17"/>
          </p15:clr>
        </p15:guide>
        <p15:guide id="4" pos="1996">
          <p15:clr>
            <a:srgbClr val="FA7B17"/>
          </p15:clr>
        </p15:guide>
        <p15:guide id="5" pos="3764">
          <p15:clr>
            <a:srgbClr val="FA7B17"/>
          </p15:clr>
        </p15:guide>
        <p15:guide id="6" pos="3991">
          <p15:clr>
            <a:srgbClr val="FA7B17"/>
          </p15:clr>
        </p15:guide>
        <p15:guide id="7" orient="horz" pos="1620">
          <p15:clr>
            <a:srgbClr val="FA7B17"/>
          </p15:clr>
        </p15:guide>
        <p15:guide id="8" orient="horz" pos="1392">
          <p15:clr>
            <a:srgbClr val="FA7B17"/>
          </p15:clr>
        </p15:guide>
        <p15:guide id="9" orient="horz" pos="1846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  <p15:guide id="2" pos="3107">
          <p15:clr>
            <a:srgbClr val="FA7B17"/>
          </p15:clr>
        </p15:guide>
        <p15:guide id="3" pos="333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rps 2">
  <p:cSld name="TITLE_AND_BODY_5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  <p15:guide id="2" pos="3107">
          <p15:clr>
            <a:srgbClr val="FA7B17"/>
          </p15:clr>
        </p15:guide>
        <p15:guide id="3" pos="333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rps 1">
  <p:cSld name="TITLE_AND_BODY_4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 3">
  <p:cSld name="TITLE_AND_BODY_3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8"/>
          <p:cNvSpPr/>
          <p:nvPr/>
        </p:nvSpPr>
        <p:spPr>
          <a:xfrm>
            <a:off x="3205900" y="0"/>
            <a:ext cx="5976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1996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 3 1">
  <p:cSld name="TITLE_AND_BODY_3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/>
        </p:nvSpPr>
        <p:spPr>
          <a:xfrm>
            <a:off x="0" y="2571750"/>
            <a:ext cx="91818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1996">
          <p15:clr>
            <a:srgbClr val="FA7B17"/>
          </p15:clr>
        </p15:guide>
        <p15:guide id="2" orient="horz" pos="1620">
          <p15:clr>
            <a:srgbClr val="FA7B17"/>
          </p15:clr>
        </p15:guide>
        <p15:guide id="3" orient="horz" pos="1392">
          <p15:clr>
            <a:srgbClr val="FA7B17"/>
          </p15:clr>
        </p15:guide>
        <p15:guide id="4" orient="horz" pos="1846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 1">
  <p:cSld name="TITLE_AND_BODY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760">
          <p15:clr>
            <a:srgbClr val="EA4335"/>
          </p15:clr>
        </p15:guide>
        <p15:guide id="2" pos="227">
          <p15:clr>
            <a:srgbClr val="EA4335"/>
          </p15:clr>
        </p15:guide>
        <p15:guide id="3" pos="454">
          <p15:clr>
            <a:srgbClr val="EA4335"/>
          </p15:clr>
        </p15:guide>
        <p15:guide id="4" orient="horz" pos="227">
          <p15:clr>
            <a:srgbClr val="EA4335"/>
          </p15:clr>
        </p15:guide>
        <p15:guide id="5" orient="horz" pos="454">
          <p15:clr>
            <a:srgbClr val="EA4335"/>
          </p15:clr>
        </p15:guide>
        <p15:guide id="6" pos="5533">
          <p15:clr>
            <a:srgbClr val="EA4335"/>
          </p15:clr>
        </p15:guide>
        <p15:guide id="7" pos="5306">
          <p15:clr>
            <a:srgbClr val="EA4335"/>
          </p15:clr>
        </p15:guide>
        <p15:guide id="8" orient="horz" pos="3013">
          <p15:clr>
            <a:srgbClr val="EA4335"/>
          </p15:clr>
        </p15:guide>
        <p15:guide id="9" orient="horz" pos="2786">
          <p15:clr>
            <a:srgbClr val="EA4335"/>
          </p15:clr>
        </p15:guide>
        <p15:guide id="10" orient="horz" pos="6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Relationship Id="rId4" Type="http://schemas.openxmlformats.org/officeDocument/2006/relationships/hyperlink" Target="https://realfavicongenerator.net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hyperlink" Target="https://html5.validator.nu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tinyjpg.com/" TargetMode="External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validator.w3.org/" TargetMode="External"/><Relationship Id="rId4" Type="http://schemas.openxmlformats.org/officeDocument/2006/relationships/hyperlink" Target="https://contrastchecker.com/" TargetMode="External"/><Relationship Id="rId9" Type="http://schemas.openxmlformats.org/officeDocument/2006/relationships/hyperlink" Target="https://web-eau.net/blog/12-outils-pour-valider-le-responsive-design-de-votre-site" TargetMode="External"/><Relationship Id="rId5" Type="http://schemas.openxmlformats.org/officeDocument/2006/relationships/hyperlink" Target="https://accessibleweb.com/color-contrast-checker/" TargetMode="External"/><Relationship Id="rId6" Type="http://schemas.openxmlformats.org/officeDocument/2006/relationships/hyperlink" Target="https://tinyjpg.com/" TargetMode="External"/><Relationship Id="rId7" Type="http://schemas.openxmlformats.org/officeDocument/2006/relationships/hyperlink" Target="https://validator.w3.org/checklink" TargetMode="External"/><Relationship Id="rId8" Type="http://schemas.openxmlformats.org/officeDocument/2006/relationships/hyperlink" Target="https://validator.w3.org/checklink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1335082" y="360000"/>
            <a:ext cx="6183900" cy="44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Design d’interface / 582-905-EM</a:t>
            </a:r>
            <a:endParaRPr sz="46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46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Assurance qualité</a:t>
            </a:r>
            <a:endParaRPr sz="4600">
              <a:solidFill>
                <a:schemeClr val="accent4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42" name="Google Shape;42;p15"/>
          <p:cNvSpPr txBox="1"/>
          <p:nvPr/>
        </p:nvSpPr>
        <p:spPr>
          <a:xfrm>
            <a:off x="6490400" y="3895450"/>
            <a:ext cx="22935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PRÉPARÉ PAR:</a:t>
            </a:r>
            <a:endParaRPr b="1" sz="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Marie-France Turcotte</a:t>
            </a:r>
            <a:endParaRPr sz="12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" name="Google Shape;43;p15"/>
          <p:cNvSpPr txBox="1"/>
          <p:nvPr/>
        </p:nvSpPr>
        <p:spPr>
          <a:xfrm>
            <a:off x="7315500" y="4686025"/>
            <a:ext cx="14685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8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Révision: 31 octobre 2023</a:t>
            </a:r>
            <a:endParaRPr sz="8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" name="Google Shape;44;p15"/>
          <p:cNvSpPr txBox="1"/>
          <p:nvPr/>
        </p:nvSpPr>
        <p:spPr>
          <a:xfrm>
            <a:off x="360000" y="4686025"/>
            <a:ext cx="14685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8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Semaine 14</a:t>
            </a:r>
            <a:endParaRPr sz="8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" name="Google Shape;45;p15"/>
          <p:cNvSpPr txBox="1"/>
          <p:nvPr/>
        </p:nvSpPr>
        <p:spPr>
          <a:xfrm>
            <a:off x="-884861" y="1535275"/>
            <a:ext cx="2397900" cy="19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14600">
                <a:solidFill>
                  <a:schemeClr val="dk2"/>
                </a:solidFill>
                <a:latin typeface="Pacifico"/>
                <a:ea typeface="Pacifico"/>
                <a:cs typeface="Pacifico"/>
                <a:sym typeface="Pacifico"/>
              </a:rPr>
              <a:t>@</a:t>
            </a:r>
            <a:endParaRPr b="1" sz="14600">
              <a:solidFill>
                <a:schemeClr val="dk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4"/>
          <p:cNvSpPr txBox="1"/>
          <p:nvPr/>
        </p:nvSpPr>
        <p:spPr>
          <a:xfrm>
            <a:off x="360000" y="360000"/>
            <a:ext cx="8511900" cy="46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Planification à avoir pour déployer</a:t>
            </a:r>
            <a:endParaRPr>
              <a:solidFill>
                <a:schemeClr val="accent4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Échéancier de déploiement</a:t>
            </a:r>
            <a:endParaRPr>
              <a:solidFill>
                <a:schemeClr val="accent4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Éléments à prévoir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Maintenance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Correction des éléments rapportés par certains outils de vérifications</a:t>
            </a:r>
            <a:endParaRPr>
              <a:solidFill>
                <a:schemeClr val="accent4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Mise à jour du contenu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15" name="Google Shape;115;p24"/>
          <p:cNvSpPr txBox="1"/>
          <p:nvPr/>
        </p:nvSpPr>
        <p:spPr>
          <a:xfrm>
            <a:off x="360000" y="360000"/>
            <a:ext cx="84240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Mise en ligne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/>
          <p:nvPr>
            <p:ph type="title"/>
          </p:nvPr>
        </p:nvSpPr>
        <p:spPr>
          <a:xfrm>
            <a:off x="360000" y="0"/>
            <a:ext cx="842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br>
              <a:rPr lang="fr-CA" sz="45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fr-CA" sz="45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Quelques outils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6"/>
          <p:cNvPicPr preferRelativeResize="0"/>
          <p:nvPr/>
        </p:nvPicPr>
        <p:blipFill rotWithShape="1">
          <a:blip r:embed="rId3">
            <a:alphaModFix amt="22000"/>
          </a:blip>
          <a:srcRect b="21875" l="0" r="0" t="2187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6"/>
          <p:cNvSpPr txBox="1"/>
          <p:nvPr/>
        </p:nvSpPr>
        <p:spPr>
          <a:xfrm>
            <a:off x="332525" y="512125"/>
            <a:ext cx="8064000" cy="4423500"/>
          </a:xfrm>
          <a:prstGeom prst="rect">
            <a:avLst/>
          </a:prstGeom>
          <a:noFill/>
          <a:ln>
            <a:noFill/>
          </a:ln>
          <a:effectLst>
            <a:outerShdw blurRad="500063" rotWithShape="0" algn="bl" dist="9525">
              <a:srgbClr val="000000"/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</a:t>
            </a:r>
            <a:endParaRPr sz="4000">
              <a:solidFill>
                <a:schemeClr val="l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40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Est-ce que le </a:t>
            </a:r>
            <a:r>
              <a:rPr lang="fr-CA" sz="4000">
                <a:solidFill>
                  <a:srgbClr val="FFFFFF"/>
                </a:solidFill>
                <a:highlight>
                  <a:schemeClr val="dk2"/>
                </a:highlight>
                <a:latin typeface="Montserrat Black"/>
                <a:ea typeface="Montserrat Black"/>
                <a:cs typeface="Montserrat Black"/>
                <a:sym typeface="Montserrat Black"/>
              </a:rPr>
              <a:t>Favicon </a:t>
            </a:r>
            <a:r>
              <a:rPr lang="fr-CA" sz="40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fonctionne?</a:t>
            </a:r>
            <a:endParaRPr sz="400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7" name="Google Shape;127;p26">
            <a:hlinkClick r:id="rId4"/>
          </p:cNvPr>
          <p:cNvSpPr txBox="1"/>
          <p:nvPr/>
        </p:nvSpPr>
        <p:spPr>
          <a:xfrm>
            <a:off x="6531100" y="4307300"/>
            <a:ext cx="2253300" cy="458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940000" dist="95250">
              <a:srgbClr val="000000">
                <a:alpha val="3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1200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real favicon generator</a:t>
            </a:r>
            <a:endParaRPr b="1" sz="8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71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7">
            <a:hlinkClick r:id="rId4"/>
          </p:cNvPr>
          <p:cNvSpPr txBox="1"/>
          <p:nvPr/>
        </p:nvSpPr>
        <p:spPr>
          <a:xfrm>
            <a:off x="7818600" y="2000800"/>
            <a:ext cx="1210800" cy="13038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940000" dist="95250">
              <a:srgbClr val="000000">
                <a:alpha val="3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1200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W3C validator</a:t>
            </a:r>
            <a:endParaRPr b="1" sz="8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100" y="475825"/>
            <a:ext cx="7513800" cy="3947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>
            <a:hlinkClick r:id="rId3"/>
          </p:cNvPr>
          <p:cNvSpPr txBox="1"/>
          <p:nvPr/>
        </p:nvSpPr>
        <p:spPr>
          <a:xfrm>
            <a:off x="7818600" y="2000800"/>
            <a:ext cx="1210800" cy="13038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940000" dist="95250">
              <a:srgbClr val="000000">
                <a:alpha val="3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1200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tinyjpg.com</a:t>
            </a:r>
            <a:endParaRPr b="1" sz="8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" name="Google Shape;14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000" y="1223950"/>
            <a:ext cx="714375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0"/>
          <p:cNvSpPr txBox="1"/>
          <p:nvPr>
            <p:ph type="title"/>
          </p:nvPr>
        </p:nvSpPr>
        <p:spPr>
          <a:xfrm>
            <a:off x="360000" y="0"/>
            <a:ext cx="842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br>
              <a:rPr lang="fr-CA" sz="45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fr-CA" sz="45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TP2 - volet intégration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/>
        </p:nvSpPr>
        <p:spPr>
          <a:xfrm>
            <a:off x="360000" y="360000"/>
            <a:ext cx="3852000" cy="44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5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l’ordre</a:t>
            </a:r>
            <a:endParaRPr b="1" sz="5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5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du jour</a:t>
            </a:r>
            <a:endParaRPr b="1" sz="5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" name="Google Shape;51;p16"/>
          <p:cNvSpPr txBox="1"/>
          <p:nvPr/>
        </p:nvSpPr>
        <p:spPr>
          <a:xfrm>
            <a:off x="4932000" y="360000"/>
            <a:ext cx="3935400" cy="44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AutoNum type="arabicPeriod"/>
            </a:pPr>
            <a:r>
              <a:rPr lang="fr-CA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QA dans le processus de développement d’un produit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AutoNum type="arabicPeriod"/>
            </a:pPr>
            <a:r>
              <a:rPr lang="fr-CA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Quelques outils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Font typeface="Montserrat"/>
              <a:buAutoNum type="arabicPeriod"/>
            </a:pPr>
            <a:r>
              <a:rPr lang="fr-CA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du TP2 (volet intégration)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7"/>
          <p:cNvSpPr txBox="1"/>
          <p:nvPr>
            <p:ph type="title"/>
          </p:nvPr>
        </p:nvSpPr>
        <p:spPr>
          <a:xfrm>
            <a:off x="360000" y="0"/>
            <a:ext cx="842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br>
              <a:rPr lang="fr-CA" sz="45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fr-CA" sz="45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QA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8"/>
          <p:cNvPicPr preferRelativeResize="0"/>
          <p:nvPr/>
        </p:nvPicPr>
        <p:blipFill rotWithShape="1">
          <a:blip r:embed="rId3">
            <a:alphaModFix/>
          </a:blip>
          <a:srcRect b="0" l="39" r="49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8"/>
          <p:cNvSpPr txBox="1"/>
          <p:nvPr/>
        </p:nvSpPr>
        <p:spPr>
          <a:xfrm>
            <a:off x="332525" y="512125"/>
            <a:ext cx="8064000" cy="4423500"/>
          </a:xfrm>
          <a:prstGeom prst="rect">
            <a:avLst/>
          </a:prstGeom>
          <a:noFill/>
          <a:ln>
            <a:noFill/>
          </a:ln>
          <a:effectLst>
            <a:outerShdw blurRad="500063" rotWithShape="0" algn="bl" dist="9525">
              <a:srgbClr val="000000"/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CA" sz="40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C’est où ? C’est quand ?</a:t>
            </a:r>
            <a:endParaRPr sz="400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9"/>
          <p:cNvCxnSpPr/>
          <p:nvPr/>
        </p:nvCxnSpPr>
        <p:spPr>
          <a:xfrm>
            <a:off x="360000" y="2571750"/>
            <a:ext cx="8325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68" name="Google Shape;68;p19"/>
          <p:cNvCxnSpPr/>
          <p:nvPr/>
        </p:nvCxnSpPr>
        <p:spPr>
          <a:xfrm>
            <a:off x="360000" y="2239950"/>
            <a:ext cx="0" cy="3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19"/>
          <p:cNvSpPr txBox="1"/>
          <p:nvPr/>
        </p:nvSpPr>
        <p:spPr>
          <a:xfrm>
            <a:off x="71925" y="1901250"/>
            <a:ext cx="1113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accent4"/>
                </a:solidFill>
              </a:rPr>
              <a:t>Rencontre client</a:t>
            </a:r>
            <a:endParaRPr sz="1000">
              <a:solidFill>
                <a:schemeClr val="accent4"/>
              </a:solidFill>
            </a:endParaRPr>
          </a:p>
        </p:txBody>
      </p:sp>
      <p:cxnSp>
        <p:nvCxnSpPr>
          <p:cNvPr id="70" name="Google Shape;70;p19"/>
          <p:cNvCxnSpPr/>
          <p:nvPr/>
        </p:nvCxnSpPr>
        <p:spPr>
          <a:xfrm>
            <a:off x="1185825" y="2239950"/>
            <a:ext cx="0" cy="3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19"/>
          <p:cNvSpPr txBox="1"/>
          <p:nvPr/>
        </p:nvSpPr>
        <p:spPr>
          <a:xfrm>
            <a:off x="720000" y="2639250"/>
            <a:ext cx="919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accent4"/>
                </a:solidFill>
              </a:rPr>
              <a:t>Appel d’offre</a:t>
            </a:r>
            <a:endParaRPr sz="1000">
              <a:solidFill>
                <a:schemeClr val="accent4"/>
              </a:solidFill>
            </a:endParaRPr>
          </a:p>
        </p:txBody>
      </p:sp>
      <p:cxnSp>
        <p:nvCxnSpPr>
          <p:cNvPr id="72" name="Google Shape;72;p19"/>
          <p:cNvCxnSpPr/>
          <p:nvPr/>
        </p:nvCxnSpPr>
        <p:spPr>
          <a:xfrm>
            <a:off x="2040950" y="2239950"/>
            <a:ext cx="0" cy="3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9"/>
          <p:cNvCxnSpPr/>
          <p:nvPr/>
        </p:nvCxnSpPr>
        <p:spPr>
          <a:xfrm>
            <a:off x="2886300" y="2239950"/>
            <a:ext cx="0" cy="3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9"/>
          <p:cNvCxnSpPr/>
          <p:nvPr/>
        </p:nvCxnSpPr>
        <p:spPr>
          <a:xfrm>
            <a:off x="3819500" y="2239950"/>
            <a:ext cx="0" cy="3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9"/>
          <p:cNvCxnSpPr/>
          <p:nvPr/>
        </p:nvCxnSpPr>
        <p:spPr>
          <a:xfrm>
            <a:off x="4664850" y="2239950"/>
            <a:ext cx="0" cy="3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9"/>
          <p:cNvCxnSpPr/>
          <p:nvPr/>
        </p:nvCxnSpPr>
        <p:spPr>
          <a:xfrm>
            <a:off x="5490700" y="2239950"/>
            <a:ext cx="0" cy="3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9"/>
          <p:cNvCxnSpPr/>
          <p:nvPr/>
        </p:nvCxnSpPr>
        <p:spPr>
          <a:xfrm>
            <a:off x="6336050" y="2239950"/>
            <a:ext cx="0" cy="3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9"/>
          <p:cNvCxnSpPr/>
          <p:nvPr/>
        </p:nvCxnSpPr>
        <p:spPr>
          <a:xfrm>
            <a:off x="7113100" y="2239950"/>
            <a:ext cx="0" cy="331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9"/>
          <p:cNvSpPr txBox="1"/>
          <p:nvPr/>
        </p:nvSpPr>
        <p:spPr>
          <a:xfrm>
            <a:off x="1639800" y="1593450"/>
            <a:ext cx="919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accent4"/>
                </a:solidFill>
              </a:rPr>
              <a:t>Validation des aspects juridiques</a:t>
            </a:r>
            <a:endParaRPr sz="1000">
              <a:solidFill>
                <a:schemeClr val="accent4"/>
              </a:solidFill>
            </a:endParaRPr>
          </a:p>
        </p:txBody>
      </p:sp>
      <p:sp>
        <p:nvSpPr>
          <p:cNvPr id="80" name="Google Shape;80;p19"/>
          <p:cNvSpPr txBox="1"/>
          <p:nvPr/>
        </p:nvSpPr>
        <p:spPr>
          <a:xfrm>
            <a:off x="2410700" y="2690300"/>
            <a:ext cx="111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accent4"/>
                </a:solidFill>
              </a:rPr>
              <a:t>Développement des contenus</a:t>
            </a:r>
            <a:endParaRPr sz="1000">
              <a:solidFill>
                <a:schemeClr val="accent4"/>
              </a:solidFill>
            </a:endParaRPr>
          </a:p>
        </p:txBody>
      </p:sp>
      <p:sp>
        <p:nvSpPr>
          <p:cNvPr id="81" name="Google Shape;81;p19"/>
          <p:cNvSpPr txBox="1"/>
          <p:nvPr/>
        </p:nvSpPr>
        <p:spPr>
          <a:xfrm>
            <a:off x="3359600" y="1593450"/>
            <a:ext cx="919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accent4"/>
                </a:solidFill>
              </a:rPr>
              <a:t>Montage des contenus et intégration</a:t>
            </a:r>
            <a:endParaRPr sz="1000">
              <a:solidFill>
                <a:schemeClr val="accent4"/>
              </a:solidFill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4110425" y="2690300"/>
            <a:ext cx="1179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accent4"/>
                </a:solidFill>
              </a:rPr>
              <a:t>Livraison interne</a:t>
            </a:r>
            <a:endParaRPr sz="1000">
              <a:solidFill>
                <a:schemeClr val="accent4"/>
              </a:solidFill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48750" y="1901250"/>
            <a:ext cx="123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accent4"/>
                </a:solidFill>
              </a:rPr>
              <a:t>Livraison au client</a:t>
            </a:r>
            <a:endParaRPr sz="1000">
              <a:solidFill>
                <a:schemeClr val="accent4"/>
              </a:solidFill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5876150" y="2690300"/>
            <a:ext cx="975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accent4"/>
                </a:solidFill>
              </a:rPr>
              <a:t>Mise en ligne</a:t>
            </a:r>
            <a:endParaRPr sz="1000">
              <a:solidFill>
                <a:schemeClr val="accent4"/>
              </a:solidFill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6653200" y="1901250"/>
            <a:ext cx="919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000">
                <a:solidFill>
                  <a:schemeClr val="accent4"/>
                </a:solidFill>
              </a:rPr>
              <a:t>Maintenance</a:t>
            </a:r>
            <a:endParaRPr sz="10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/>
        </p:nvSpPr>
        <p:spPr>
          <a:xfrm>
            <a:off x="360000" y="360000"/>
            <a:ext cx="8511900" cy="44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Validation de la demande du client (son besoin)</a:t>
            </a:r>
            <a:endParaRPr>
              <a:solidFill>
                <a:schemeClr val="accent4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Délais de livraison</a:t>
            </a:r>
            <a:endParaRPr>
              <a:solidFill>
                <a:schemeClr val="accent4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Ressources humaines (à l’interne / contractuelles)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Appel d’offre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Y a-t-il des contraintes spéciales lors de l’appel d’offre ?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91" name="Google Shape;91;p20"/>
          <p:cNvSpPr txBox="1"/>
          <p:nvPr/>
        </p:nvSpPr>
        <p:spPr>
          <a:xfrm>
            <a:off x="360000" y="360000"/>
            <a:ext cx="84240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Rencontre client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/>
        </p:nvSpPr>
        <p:spPr>
          <a:xfrm>
            <a:off x="360000" y="360000"/>
            <a:ext cx="8511900" cy="46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Validation des contenus spécifiques</a:t>
            </a:r>
            <a:endParaRPr>
              <a:solidFill>
                <a:schemeClr val="accent4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Validation de tous les contenus textes, images, vidéos et sons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Développement des contenus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Contraintes techniques de déploiement</a:t>
            </a:r>
            <a:endParaRPr>
              <a:solidFill>
                <a:schemeClr val="accent4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Maquettes :</a:t>
            </a:r>
            <a:endParaRPr>
              <a:solidFill>
                <a:schemeClr val="accent4"/>
              </a:solidFill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lang="fr-CA">
                <a:solidFill>
                  <a:schemeClr val="accent4"/>
                </a:solidFill>
              </a:rPr>
              <a:t>QA : est-ce que tous les points de la proposition sont supportés ?</a:t>
            </a:r>
            <a:endParaRPr>
              <a:solidFill>
                <a:schemeClr val="accent4"/>
              </a:solidFill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lang="fr-CA">
                <a:solidFill>
                  <a:schemeClr val="accent4"/>
                </a:solidFill>
              </a:rPr>
              <a:t>QA : Accessibilité </a:t>
            </a:r>
            <a:endParaRPr>
              <a:solidFill>
                <a:schemeClr val="accent4"/>
              </a:solidFill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lang="fr-CA">
                <a:solidFill>
                  <a:schemeClr val="accent4"/>
                </a:solidFill>
              </a:rPr>
              <a:t>QA : Prototypage figma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97" name="Google Shape;97;p21"/>
          <p:cNvSpPr txBox="1"/>
          <p:nvPr/>
        </p:nvSpPr>
        <p:spPr>
          <a:xfrm>
            <a:off x="360000" y="360000"/>
            <a:ext cx="84240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Validation des aspects juridiques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/>
        </p:nvSpPr>
        <p:spPr>
          <a:xfrm>
            <a:off x="360000" y="360000"/>
            <a:ext cx="8511900" cy="46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W3C validator : pour HTML (</a:t>
            </a:r>
            <a:r>
              <a:rPr lang="fr-CA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https://validator.w3.org/</a:t>
            </a:r>
            <a:r>
              <a:rPr lang="fr-CA">
                <a:solidFill>
                  <a:schemeClr val="dk2"/>
                </a:solidFill>
              </a:rPr>
              <a:t> </a:t>
            </a:r>
            <a:r>
              <a:rPr lang="fr-CA">
                <a:solidFill>
                  <a:schemeClr val="accent4"/>
                </a:solidFill>
              </a:rPr>
              <a:t>)</a:t>
            </a:r>
            <a:endParaRPr>
              <a:solidFill>
                <a:schemeClr val="accent4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validation des contrastes des images (</a:t>
            </a:r>
            <a:r>
              <a:rPr lang="fr-CA">
                <a:solidFill>
                  <a:schemeClr val="dk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https://contrastchecker.com/</a:t>
            </a:r>
            <a:r>
              <a:rPr lang="fr-CA">
                <a:solidFill>
                  <a:schemeClr val="accent4"/>
                </a:solidFill>
              </a:rPr>
              <a:t>  / </a:t>
            </a:r>
            <a:r>
              <a:rPr lang="fr-CA">
                <a:solidFill>
                  <a:schemeClr val="dk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https://accessibleweb.com/color-contrast-checker/</a:t>
            </a:r>
            <a:r>
              <a:rPr lang="fr-CA">
                <a:solidFill>
                  <a:schemeClr val="accent4"/>
                </a:solidFill>
              </a:rPr>
              <a:t> )</a:t>
            </a:r>
            <a:endParaRPr>
              <a:solidFill>
                <a:schemeClr val="accent4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validation des performances des pages sur le vrai serveur (</a:t>
            </a:r>
            <a:r>
              <a:rPr lang="fr-CA">
                <a:solidFill>
                  <a:schemeClr val="dk2"/>
                </a:solidFill>
              </a:rPr>
              <a:t>lighthouse dans Chrome</a:t>
            </a:r>
            <a:r>
              <a:rPr lang="fr-CA">
                <a:solidFill>
                  <a:schemeClr val="accent4"/>
                </a:solidFill>
              </a:rPr>
              <a:t> / </a:t>
            </a:r>
            <a:r>
              <a:rPr lang="fr-CA">
                <a:solidFill>
                  <a:schemeClr val="dk2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https://tinyjpg.com/</a:t>
            </a:r>
            <a:r>
              <a:rPr lang="fr-CA">
                <a:solidFill>
                  <a:schemeClr val="dk2"/>
                </a:solidFill>
              </a:rPr>
              <a:t> </a:t>
            </a:r>
            <a:r>
              <a:rPr lang="fr-CA">
                <a:solidFill>
                  <a:schemeClr val="accent4"/>
                </a:solidFill>
              </a:rPr>
              <a:t>)</a:t>
            </a:r>
            <a:endParaRPr>
              <a:solidFill>
                <a:schemeClr val="accent4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validation UX, menus : utile pour les sites qui contiennent beaucoup de liens ( </a:t>
            </a:r>
            <a:r>
              <a:rPr lang="fr-CA">
                <a:solidFill>
                  <a:schemeClr val="dk2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https://validator.w3.org/checklink</a:t>
            </a:r>
            <a:r>
              <a:rPr lang="fr-CA">
                <a:solidFill>
                  <a:schemeClr val="accent4"/>
                </a:solidFill>
              </a:rPr>
              <a:t> / </a:t>
            </a:r>
            <a:r>
              <a:rPr lang="fr-CA">
                <a:solidFill>
                  <a:schemeClr val="dk2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https://validator.w3.org/checklink</a:t>
            </a:r>
            <a:r>
              <a:rPr lang="fr-CA">
                <a:solidFill>
                  <a:schemeClr val="accent4"/>
                </a:solidFill>
              </a:rPr>
              <a:t>  )</a:t>
            </a:r>
            <a:endParaRPr>
              <a:solidFill>
                <a:schemeClr val="accent4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validation du responsive (</a:t>
            </a:r>
            <a:r>
              <a:rPr lang="fr-CA">
                <a:solidFill>
                  <a:schemeClr val="dk2"/>
                </a:solidFill>
              </a:rPr>
              <a:t>Toggle device toolbar de Chrome</a:t>
            </a:r>
            <a:r>
              <a:rPr lang="fr-CA">
                <a:solidFill>
                  <a:schemeClr val="accent4"/>
                </a:solidFill>
              </a:rPr>
              <a:t> / </a:t>
            </a:r>
            <a:r>
              <a:rPr lang="fr-CA">
                <a:solidFill>
                  <a:schemeClr val="dk2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https://web-eau.net/blog/12-outils-pour-valider-le-responsive-design-de-votre-site</a:t>
            </a:r>
            <a:r>
              <a:rPr lang="fr-CA">
                <a:solidFill>
                  <a:schemeClr val="accent4"/>
                </a:solidFill>
              </a:rPr>
              <a:t> )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03" name="Google Shape;103;p22"/>
          <p:cNvSpPr txBox="1"/>
          <p:nvPr/>
        </p:nvSpPr>
        <p:spPr>
          <a:xfrm>
            <a:off x="360000" y="360000"/>
            <a:ext cx="84240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Montage et intégration des contenus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/>
        </p:nvSpPr>
        <p:spPr>
          <a:xfrm>
            <a:off x="360000" y="360000"/>
            <a:ext cx="8511900" cy="46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refaire les étapes de validation de l’intégration</a:t>
            </a:r>
            <a:endParaRPr>
              <a:solidFill>
                <a:schemeClr val="accent4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tests usagés</a:t>
            </a:r>
            <a:endParaRPr>
              <a:solidFill>
                <a:schemeClr val="accent4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⬜"/>
            </a:pPr>
            <a:r>
              <a:rPr lang="fr-CA">
                <a:solidFill>
                  <a:schemeClr val="accent4"/>
                </a:solidFill>
              </a:rPr>
              <a:t>QA : reprendre l’appel d’offre pour s’assurer que tout y est (fonctionnalités et divers contenus)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Livraison au client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⬜"/>
            </a:pPr>
            <a:r>
              <a:rPr lang="fr-CA">
                <a:solidFill>
                  <a:schemeClr val="accent4"/>
                </a:solidFill>
              </a:rPr>
              <a:t>QA : S’assurer que les corrections demandées par le client sont intégrées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09" name="Google Shape;109;p23"/>
          <p:cNvSpPr txBox="1"/>
          <p:nvPr/>
        </p:nvSpPr>
        <p:spPr>
          <a:xfrm>
            <a:off x="360000" y="360000"/>
            <a:ext cx="84240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CA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Livraison interne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c tim">
  <a:themeElements>
    <a:clrScheme name="Simple Light">
      <a:dk1>
        <a:srgbClr val="333B3D"/>
      </a:dk1>
      <a:lt1>
        <a:srgbClr val="EDE8E1"/>
      </a:lt1>
      <a:dk2>
        <a:srgbClr val="FFA140"/>
      </a:dk2>
      <a:lt2>
        <a:srgbClr val="04B8E5"/>
      </a:lt2>
      <a:accent1>
        <a:srgbClr val="FF8000"/>
      </a:accent1>
      <a:accent2>
        <a:srgbClr val="F7B538"/>
      </a:accent2>
      <a:accent3>
        <a:srgbClr val="D8DDDE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